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sldIdLst>
    <p:sldId id="256" r:id="rId2"/>
    <p:sldId id="260" r:id="rId3"/>
    <p:sldId id="261" r:id="rId4"/>
    <p:sldId id="262" r:id="rId5"/>
    <p:sldId id="263" r:id="rId6"/>
    <p:sldId id="266" r:id="rId7"/>
    <p:sldId id="264" r:id="rId8"/>
    <p:sldId id="268" r:id="rId9"/>
    <p:sldId id="269" r:id="rId10"/>
    <p:sldId id="273" r:id="rId11"/>
    <p:sldId id="272" r:id="rId12"/>
    <p:sldId id="270" r:id="rId13"/>
    <p:sldId id="271" r:id="rId14"/>
    <p:sldId id="267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90" d="100"/>
          <a:sy n="90" d="100"/>
        </p:scale>
        <p:origin x="38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4FCAC-899B-4673-B254-EC6582B995C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15A29-DC93-48C6-BE95-0ECF20504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8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15A29-DC93-48C6-BE95-0ECF205041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4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4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7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2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68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3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2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8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7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28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385C7C2-1404-4931-9448-07CC1807A0B7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6189-96E0-C1AA-CE78-10CB95034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0" y="867833"/>
            <a:ext cx="6889497" cy="85513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BUSINESS INSIGHTS 360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D111B-3400-D984-3A68-3A0931B40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33" y="1295401"/>
            <a:ext cx="6070600" cy="5193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82071-DE91-9C3E-4A4F-B1CB7EA905AC}"/>
              </a:ext>
            </a:extLst>
          </p:cNvPr>
          <p:cNvSpPr txBox="1"/>
          <p:nvPr/>
        </p:nvSpPr>
        <p:spPr>
          <a:xfrm>
            <a:off x="584200" y="1965869"/>
            <a:ext cx="485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ATLIQ HARDWARE 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8F74C-0A0E-17F1-0A89-8B2B8191DA66}"/>
              </a:ext>
            </a:extLst>
          </p:cNvPr>
          <p:cNvSpPr txBox="1"/>
          <p:nvPr/>
        </p:nvSpPr>
        <p:spPr>
          <a:xfrm>
            <a:off x="8534400" y="6488668"/>
            <a:ext cx="3572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             Presented by : </a:t>
            </a:r>
            <a:r>
              <a:rPr lang="en-US" sz="1400" dirty="0" err="1">
                <a:latin typeface="Arial Black" panose="020B0A04020102020204" pitchFamily="34" charset="0"/>
              </a:rPr>
              <a:t>A.Pydi</a:t>
            </a:r>
            <a:r>
              <a:rPr lang="en-US" sz="1400" dirty="0">
                <a:latin typeface="Arial Black" panose="020B0A04020102020204" pitchFamily="34" charset="0"/>
              </a:rPr>
              <a:t> Raju</a:t>
            </a:r>
          </a:p>
        </p:txBody>
      </p:sp>
    </p:spTree>
    <p:extLst>
      <p:ext uri="{BB962C8B-B14F-4D97-AF65-F5344CB8AC3E}">
        <p14:creationId xmlns:p14="http://schemas.microsoft.com/office/powerpoint/2010/main" val="1122042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DA7B-4128-9748-676F-F0AB25FDD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DC686-E457-CF9F-A475-D55B1D0DC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B5227-9B67-49E9-CDB0-F7B14CCC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" y="770466"/>
            <a:ext cx="10843429" cy="5317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75F27-9F64-C9D2-01C3-74DAC268994B}"/>
              </a:ext>
            </a:extLst>
          </p:cNvPr>
          <p:cNvSpPr txBox="1"/>
          <p:nvPr/>
        </p:nvSpPr>
        <p:spPr>
          <a:xfrm>
            <a:off x="516467" y="3510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 Black" panose="020B0A04020102020204" pitchFamily="34" charset="0"/>
              </a:rPr>
              <a:t>Sales View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463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5B3D-9937-2C27-334B-DEE356FAC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4CBB9-2A5B-22FC-A5EA-8828B446A5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B2B87-69F2-515B-6023-9CB9F0CA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2" y="770467"/>
            <a:ext cx="11201401" cy="551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0C1F71-B4B3-6A23-DCE1-A2F7680F1AA2}"/>
              </a:ext>
            </a:extLst>
          </p:cNvPr>
          <p:cNvSpPr txBox="1"/>
          <p:nvPr/>
        </p:nvSpPr>
        <p:spPr>
          <a:xfrm>
            <a:off x="364067" y="3409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Marketing</a:t>
            </a:r>
            <a:r>
              <a:rPr lang="en-US" sz="1800" dirty="0">
                <a:latin typeface="Arial Black" panose="020B0A04020102020204" pitchFamily="34" charset="0"/>
              </a:rPr>
              <a:t> View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1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B11B-B82B-7F95-46B7-B0E3CA377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57E3C-396D-0498-5412-908F5E70C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E8DCA-23BA-F6E9-F36A-FEC8CD6D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7" y="770468"/>
            <a:ext cx="10843938" cy="5494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9D07C-9313-DB1E-A377-E2CE2AC6858A}"/>
              </a:ext>
            </a:extLst>
          </p:cNvPr>
          <p:cNvSpPr txBox="1"/>
          <p:nvPr/>
        </p:nvSpPr>
        <p:spPr>
          <a:xfrm>
            <a:off x="457200" y="3175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Supply Chain</a:t>
            </a:r>
            <a:r>
              <a:rPr lang="en-US" sz="1800" dirty="0">
                <a:latin typeface="Arial Black" panose="020B0A04020102020204" pitchFamily="34" charset="0"/>
              </a:rPr>
              <a:t> View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86982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2E25-037B-8D0C-F46B-EA99BCC4E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9D77E-B592-A0E6-3D10-20D484FCC8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6ED38-BC7C-4059-3E1F-8EA099AF7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3" y="770466"/>
            <a:ext cx="10984993" cy="5520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B9AFF-BCF6-F40B-DF0E-6D6922013FFA}"/>
              </a:ext>
            </a:extLst>
          </p:cNvPr>
          <p:cNvSpPr txBox="1"/>
          <p:nvPr/>
        </p:nvSpPr>
        <p:spPr>
          <a:xfrm>
            <a:off x="541866" y="3175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Executive</a:t>
            </a:r>
            <a:r>
              <a:rPr lang="en-US" sz="1800" dirty="0">
                <a:latin typeface="Arial Black" panose="020B0A04020102020204" pitchFamily="34" charset="0"/>
              </a:rPr>
              <a:t> View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781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0E555C-9FB8-EE02-477E-70EA270EE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856034"/>
            <a:ext cx="10820854" cy="49967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facing Financial challenges due to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Expenses on discounts and operational expenses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leads to overall 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customer and “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 Home Allin1 Gen 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”product excels in market .so they should follow the same strategy to all customers and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 segment reports losses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requiring detailed investigation for strategic decisions.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Market Share from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1.1% in 2021 to 5.9% in 2022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having positive Signals in Market Expansion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0BCF0-C34B-7ADB-BF0B-36422F776D5D}"/>
              </a:ext>
            </a:extLst>
          </p:cNvPr>
          <p:cNvSpPr txBox="1"/>
          <p:nvPr/>
        </p:nvSpPr>
        <p:spPr>
          <a:xfrm>
            <a:off x="667512" y="340787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Key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6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E98F-56E9-451D-CEF6-98F11FD3F9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    THANK YOU</a:t>
            </a:r>
          </a:p>
        </p:txBody>
      </p:sp>
    </p:spTree>
    <p:extLst>
      <p:ext uri="{BB962C8B-B14F-4D97-AF65-F5344CB8AC3E}">
        <p14:creationId xmlns:p14="http://schemas.microsoft.com/office/powerpoint/2010/main" val="312313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F44973-5927-02F7-F870-931DAD1167F7}"/>
              </a:ext>
            </a:extLst>
          </p:cNvPr>
          <p:cNvSpPr txBox="1">
            <a:spLocks/>
          </p:cNvSpPr>
          <p:nvPr/>
        </p:nvSpPr>
        <p:spPr>
          <a:xfrm>
            <a:off x="685800" y="194734"/>
            <a:ext cx="10820399" cy="1032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About </a:t>
            </a:r>
            <a:r>
              <a:rPr lang="en-US" sz="3200" dirty="0" err="1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AtliQ</a:t>
            </a:r>
            <a:endParaRPr lang="en-US" sz="3200" dirty="0">
              <a:solidFill>
                <a:schemeClr val="tx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DB1CFE-AE88-099E-73F6-F09DA16351BA}"/>
              </a:ext>
            </a:extLst>
          </p:cNvPr>
          <p:cNvSpPr txBox="1">
            <a:spLocks/>
          </p:cNvSpPr>
          <p:nvPr/>
        </p:nvSpPr>
        <p:spPr>
          <a:xfrm>
            <a:off x="676656" y="1532468"/>
            <a:ext cx="10753725" cy="4245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is a global electronics company where it manufactures hardware components such as: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Personal Computer, Gaming, and Business laptops.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Peripherals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Processors, Graphic Cards, Motherboards, Internal HDD.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Accessories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Keyboards, Mice, Batteries.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 &amp; Networking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SSDs, USBs, Wi-Fi extenders, and more.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With a strong international presence across 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America, Latin Aerica, APAC, and the EU Region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995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FFF10E2-1302-4360-852B-69D9C63D6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879508-E350-EDC7-A2E2-12CFEDBBF1A6}"/>
              </a:ext>
            </a:extLst>
          </p:cNvPr>
          <p:cNvSpPr txBox="1">
            <a:spLocks/>
          </p:cNvSpPr>
          <p:nvPr/>
        </p:nvSpPr>
        <p:spPr>
          <a:xfrm>
            <a:off x="278595" y="-194734"/>
            <a:ext cx="10772775" cy="1057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 Black" panose="020B0A04020102020204" pitchFamily="34" charset="0"/>
              </a:rPr>
              <a:t>AtliQ</a:t>
            </a:r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 Business Model</a:t>
            </a:r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EBE95492-527C-7B15-277A-1B7571CE3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2" y="1005204"/>
            <a:ext cx="10772775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AFD3DB3-5D90-C1A8-0FAE-C7F15F26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3" y="1413933"/>
            <a:ext cx="10049934" cy="4724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9C28A-AD81-6028-BA78-C6B7EF6A3FF5}"/>
              </a:ext>
            </a:extLst>
          </p:cNvPr>
          <p:cNvSpPr txBox="1"/>
          <p:nvPr/>
        </p:nvSpPr>
        <p:spPr>
          <a:xfrm>
            <a:off x="1032933" y="64074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Arial Black" panose="020B0A04020102020204" pitchFamily="34" charset="0"/>
              </a:rPr>
              <a:t>A</a:t>
            </a:r>
            <a:r>
              <a:rPr lang="en-US" sz="3200" dirty="0" err="1">
                <a:solidFill>
                  <a:schemeClr val="tx1"/>
                </a:solidFill>
                <a:latin typeface="Arial Black" panose="020B0A04020102020204" pitchFamily="34" charset="0"/>
              </a:rPr>
              <a:t>tliQ</a:t>
            </a:r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 channel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553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B372A8-03D8-E65D-94C8-1088E5BB4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83481"/>
            <a:ext cx="9228201" cy="1242884"/>
          </a:xfrm>
        </p:spPr>
        <p:txBody>
          <a:bodyPr>
            <a:noAutofit/>
          </a:bodyPr>
          <a:lstStyle/>
          <a:p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Established a new store in Latin America region which leads to huge loss due to their ineffective decision making.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2E6C4-41B9-A047-C5C1-76FEC786ABC9}"/>
              </a:ext>
            </a:extLst>
          </p:cNvPr>
          <p:cNvSpPr txBox="1"/>
          <p:nvPr/>
        </p:nvSpPr>
        <p:spPr>
          <a:xfrm>
            <a:off x="667512" y="4672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Problem Statement</a:t>
            </a:r>
            <a:endParaRPr lang="en-US" sz="2400" dirty="0"/>
          </a:p>
        </p:txBody>
      </p:sp>
      <p:pic>
        <p:nvPicPr>
          <p:cNvPr id="1026" name="Picture 2" descr="Page 2 | Problem statement illustration Images - Free Download on Freepik">
            <a:extLst>
              <a:ext uri="{FF2B5EF4-FFF2-40B4-BE49-F238E27FC236}">
                <a16:creationId xmlns:a16="http://schemas.microsoft.com/office/drawing/2014/main" id="{8BC86506-5BE5-75F8-5340-4A56B5CE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171" y="2082821"/>
            <a:ext cx="4955117" cy="391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384122-6922-7CAB-5FFC-76FBD3FBB37E}"/>
              </a:ext>
            </a:extLst>
          </p:cNvPr>
          <p:cNvSpPr txBox="1">
            <a:spLocks/>
          </p:cNvSpPr>
          <p:nvPr/>
        </p:nvSpPr>
        <p:spPr>
          <a:xfrm>
            <a:off x="294979" y="3121977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AC063-D1E8-48F9-744F-6F22BFC4EF29}"/>
              </a:ext>
            </a:extLst>
          </p:cNvPr>
          <p:cNvSpPr txBox="1"/>
          <p:nvPr/>
        </p:nvSpPr>
        <p:spPr>
          <a:xfrm>
            <a:off x="667512" y="187983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Goal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39420-6CE9-BEF6-9B5F-0A63A9BF6E81}"/>
              </a:ext>
            </a:extLst>
          </p:cNvPr>
          <p:cNvSpPr txBox="1"/>
          <p:nvPr/>
        </p:nvSpPr>
        <p:spPr>
          <a:xfrm>
            <a:off x="667512" y="2354113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pany aims to look at the data from different departments, make important metrics and visuals and make a easy to use dashboard for better data driven decision making.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A6749-12DD-0316-7BA9-1A78D8AE23F9}"/>
              </a:ext>
            </a:extLst>
          </p:cNvPr>
          <p:cNvSpPr txBox="1"/>
          <p:nvPr/>
        </p:nvSpPr>
        <p:spPr>
          <a:xfrm>
            <a:off x="667512" y="403862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Objective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455AD-B3CB-5347-C23E-2DDF5B0599DB}"/>
              </a:ext>
            </a:extLst>
          </p:cNvPr>
          <p:cNvSpPr txBox="1"/>
          <p:nvPr/>
        </p:nvSpPr>
        <p:spPr>
          <a:xfrm>
            <a:off x="667512" y="45002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keep up with competitors who already rely on advanced analytics, the company decided to leverage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 making data-driven decisions.</a:t>
            </a:r>
          </a:p>
        </p:txBody>
      </p:sp>
    </p:spTree>
    <p:extLst>
      <p:ext uri="{BB962C8B-B14F-4D97-AF65-F5344CB8AC3E}">
        <p14:creationId xmlns:p14="http://schemas.microsoft.com/office/powerpoint/2010/main" val="422879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EBF09-940A-A64D-FE52-512DF10D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496110"/>
            <a:ext cx="10078666" cy="5593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21516-CA06-9600-BEED-DBBE76518835}"/>
              </a:ext>
            </a:extLst>
          </p:cNvPr>
          <p:cNvSpPr txBox="1"/>
          <p:nvPr/>
        </p:nvSpPr>
        <p:spPr>
          <a:xfrm>
            <a:off x="952500" y="12677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155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E334EB-B141-57DC-F060-090DAE39F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711200"/>
            <a:ext cx="8824883" cy="543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EF7A66-51A2-9D4C-B232-54A58BC630AC}"/>
              </a:ext>
            </a:extLst>
          </p:cNvPr>
          <p:cNvSpPr txBox="1"/>
          <p:nvPr/>
        </p:nvSpPr>
        <p:spPr>
          <a:xfrm>
            <a:off x="719667" y="1878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sz="2400" dirty="0">
                <a:latin typeface="Arial Black" panose="020B0A04020102020204" pitchFamily="34" charset="0"/>
              </a:rPr>
              <a:t>Model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605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8E8EFF-4923-0AD1-EB55-36ED5AEFF9EE}"/>
              </a:ext>
            </a:extLst>
          </p:cNvPr>
          <p:cNvSpPr txBox="1"/>
          <p:nvPr/>
        </p:nvSpPr>
        <p:spPr>
          <a:xfrm>
            <a:off x="603504" y="35933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HOME PAGE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6CDFA-E0C8-1A10-02B3-67ABFB361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67108"/>
            <a:ext cx="10938933" cy="568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6D3E-4EBF-98D1-E8D3-A75AF3E53C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0E42C-9904-77CE-D03B-5B3E7F5FA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53F7E-F5FB-B84A-9ABA-559738845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" y="770467"/>
            <a:ext cx="10920984" cy="5452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EBE586-26EB-9B4E-52BF-E4A36E319F80}"/>
              </a:ext>
            </a:extLst>
          </p:cNvPr>
          <p:cNvSpPr txBox="1"/>
          <p:nvPr/>
        </p:nvSpPr>
        <p:spPr>
          <a:xfrm>
            <a:off x="508000" y="309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 Black" panose="020B0A04020102020204" pitchFamily="34" charset="0"/>
              </a:rPr>
              <a:t>Finance View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6142604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723</TotalTime>
  <Words>285</Words>
  <Application>Microsoft Office PowerPoint</Application>
  <PresentationFormat>Widescreen</PresentationFormat>
  <Paragraphs>34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Times New Roman</vt:lpstr>
      <vt:lpstr>Metropolitan</vt:lpstr>
      <vt:lpstr>BUSINESS INSIGHTS 360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asapu pydi raju</dc:creator>
  <cp:lastModifiedBy>asapu pydi raju</cp:lastModifiedBy>
  <cp:revision>10</cp:revision>
  <dcterms:created xsi:type="dcterms:W3CDTF">2025-11-27T05:56:16Z</dcterms:created>
  <dcterms:modified xsi:type="dcterms:W3CDTF">2025-12-03T06:02:25Z</dcterms:modified>
</cp:coreProperties>
</file>